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81" r:id="rId18"/>
    <p:sldId id="280" r:id="rId19"/>
    <p:sldId id="268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26" y="-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7190377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50778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744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930203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00025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796768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880725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71726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81121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1234325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619039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B1B76-E2C3-4034-A631-F574E28E159B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624200-75ED-4D8A-A6B1-3BF725638C0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51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geosoft.no/development/cppstyle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224136"/>
          </a:xfrm>
        </p:spPr>
        <p:txBody>
          <a:bodyPr>
            <a:normAutofit fontScale="90000"/>
          </a:bodyPr>
          <a:lstStyle/>
          <a:p>
            <a:r>
              <a:rPr lang="ru-RU" sz="1800" b="1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Санкт-Петербургский политехнический университет Петра Великого</a:t>
            </a:r>
            <a:r>
              <a:rPr lang="ru-RU" sz="1800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800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b="1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Институт компьютерных наук и кибербезопасности</a:t>
            </a:r>
            <a:r>
              <a:rPr lang="ru-RU" sz="1800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1800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1800" b="1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Высшая школа программной инженерии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043608" y="2132856"/>
            <a:ext cx="7344816" cy="1752600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КУРСОВАЯ РАБОТА</a:t>
            </a:r>
            <a:endParaRPr lang="ru-RU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ru-RU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Алгоритмы работы со словарями</a:t>
            </a:r>
            <a:endParaRPr lang="ru-RU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дисциплине</a:t>
            </a:r>
            <a:r>
              <a:rPr lang="ru-RU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«Алгоритмы и структуры данных»</a:t>
            </a:r>
            <a:endParaRPr lang="ru-RU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419872" y="4365104"/>
            <a:ext cx="5544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Выполнил</a:t>
            </a:r>
          </a:p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студент гр. 5130904/30002	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        Севостьянова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А.В. </a:t>
            </a:r>
          </a:p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 </a:t>
            </a:r>
          </a:p>
          <a:p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Руководитель		 </a:t>
            </a:r>
            <a:r>
              <a:rPr lang="ru-RU" dirty="0" smtClean="0">
                <a:solidFill>
                  <a:schemeClr val="tx2">
                    <a:lumMod val="50000"/>
                  </a:schemeClr>
                </a:solidFill>
              </a:rPr>
              <a:t>          Череповский </a:t>
            </a:r>
            <a:r>
              <a:rPr lang="ru-RU" dirty="0">
                <a:solidFill>
                  <a:schemeClr val="tx2">
                    <a:lumMod val="50000"/>
                  </a:schemeClr>
                </a:solidFill>
              </a:rPr>
              <a:t>Д.К.</a:t>
            </a:r>
          </a:p>
        </p:txBody>
      </p:sp>
    </p:spTree>
    <p:extLst>
      <p:ext uri="{BB962C8B-B14F-4D97-AF65-F5344CB8AC3E}">
        <p14:creationId xmlns:p14="http://schemas.microsoft.com/office/powerpoint/2010/main" val="20834582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txBody>
          <a:bodyPr>
            <a:normAutofit/>
          </a:bodyPr>
          <a:lstStyle/>
          <a:p>
            <a:r>
              <a:rPr lang="en-US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- </a:t>
            </a:r>
            <a:r>
              <a:rPr lang="ru-RU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поворот</a:t>
            </a:r>
            <a:endParaRPr lang="ru-RU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52" y="908720"/>
            <a:ext cx="8156610" cy="579087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70918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88640"/>
            <a:ext cx="8856984" cy="655272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</a:t>
            </a:r>
            <a:r>
              <a:rPr lang="ru-RU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вычисление высоты поддерева</a:t>
            </a:r>
          </a:p>
          <a:p>
            <a:pPr marL="0" indent="0">
              <a:buNone/>
            </a:pP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 node)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(!node) return 0;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1 +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::max(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(node-&gt;left_),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_));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//вычисление показателя сбалансированности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(Node*&amp; node)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&gt;balance_ =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(node-&gt;right_) -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//левый поворот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turnLeft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(Node*&amp; node)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node-&gt;right_;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rightSubTreeLeftSubTree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-&gt;left_;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rightSubTree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&gt;left_ = node;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&gt;right_ =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rightSubTreeLeftSubTree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&gt;left_);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(node);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800480" y="2516912"/>
            <a:ext cx="534808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//правый поворот</a:t>
            </a:r>
          </a:p>
          <a:p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turnRigth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(Node*&amp; node)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node-&gt;left_;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leftSubTreeRightSubTree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-&gt;right_;</a:t>
            </a:r>
          </a:p>
          <a:p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leftSubTree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&gt;right_ = node;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&gt;left_ =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leftSubTreeRightSubTree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&gt;right_);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(node);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5057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88640"/>
            <a:ext cx="8856984" cy="65527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insert(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insretRecoursive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(root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word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insretRecoursive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(Node*&amp; node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node)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new Node(word);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searchIterative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(word))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searchIterative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(word)-&gt;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_++;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(node-&gt;key_ &lt; word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insretRecoursive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&gt;right_, word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(node-&gt;right_) -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(node-&gt;left_) &gt; 1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(node-&gt;right_-&gt;right_) &lt;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(node-&gt;right_-&gt;left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_))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turnRigth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&gt;right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_);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turnLeft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(node);}}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insretRecoursive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&gt;left_, word);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(node-&gt;left_) -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(node-&gt;right_) &gt; 1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(node-&gt;left_-&gt;left_) &lt;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(node-&gt;left_-&gt;right_)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turnLeft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_);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turnRigth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(node);}}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(node);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246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634082"/>
          </a:xfrm>
        </p:spPr>
        <p:txBody>
          <a:bodyPr>
            <a:normAutofit/>
          </a:bodyPr>
          <a:lstStyle/>
          <a:p>
            <a:r>
              <a:rPr lang="en-US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remove(</a:t>
            </a:r>
            <a:r>
              <a:rPr lang="en-US" sz="3200" spc="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spc="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</a:t>
            </a:r>
            <a:endParaRPr lang="ru-RU" sz="3200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96752"/>
            <a:ext cx="87849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 узла с заданным значением</a:t>
            </a:r>
            <a:endParaRPr lang="en-US" sz="2000" i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Словарь пуст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ERROR_IS_EMPTY_TREE</a:t>
            </a:r>
            <a:endParaRPr lang="ru-RU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 отсутствует в словаре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сообщение 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</a:t>
            </a:r>
            <a:r>
              <a:rPr lang="en-US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is not found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removeRecoursive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(Node*&amp; node,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удаление узла в зависимости от количества его поддеревьев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Перебалансировка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setBalanseAfterRemove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 node) (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дополнительно </a:t>
            </a:r>
            <a:r>
              <a:rPr lang="ru-RU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реализованна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структура данных стек на основе указателей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497322"/>
            <a:ext cx="3794760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36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88640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Лист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Только правое или левое поддерево</a:t>
            </a:r>
          </a:p>
          <a:p>
            <a:pPr marL="0" indent="0">
              <a:buNone/>
            </a:pP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3724031" cy="19442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3" y="3284984"/>
            <a:ext cx="3950380" cy="2101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304" y="4509120"/>
            <a:ext cx="3984676" cy="2208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0878331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260648"/>
            <a:ext cx="8229600" cy="4525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правое, и левое поддерево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764705"/>
            <a:ext cx="4343402" cy="26642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789040"/>
            <a:ext cx="4477519" cy="25769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7905969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88640"/>
            <a:ext cx="8712968" cy="612068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remove(</a:t>
            </a:r>
            <a:r>
              <a:rPr lang="en-US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 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(!root) throw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runtime_error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(ERROR_IS_EMPTY_TREE);</a:t>
            </a: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searchIterative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(word))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cerr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&lt;&lt; word &lt;&lt; " is not found\n";</a:t>
            </a: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removeRecoursive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(root, word);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removeRecoursive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(Node*&amp; node, </a:t>
            </a:r>
            <a:r>
              <a:rPr lang="en-US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</a:t>
            </a:r>
            <a:r>
              <a:rPr lang="en-US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(!node) return;</a:t>
            </a: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(node-&gt;key_ &lt; word)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removeRecoursive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(node-&gt;right_, word);</a:t>
            </a: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(node-&gt;key_ &gt; word)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removeRecoursive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(node-&gt;left_, word);</a:t>
            </a: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(!node-&gt;left_ &amp;&amp; !node-&gt;right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node;</a:t>
            </a: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nullptr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;}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(!node-&gt;right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node;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node = node-&gt;left_;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;}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(!node-&gt;left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node;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node-&gt;right_;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;}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minNode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node-&gt;right_;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minNode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-&gt;left_)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minNode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minNode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-&gt;left_;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node-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&gt;key_ =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minNode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-&gt;key_;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removeRecoursive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&gt;right_, </a:t>
            </a:r>
            <a:r>
              <a:rPr lang="en-US" sz="12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minNode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-&gt;key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_);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  <a:endParaRPr lang="ru-RU" sz="12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(node) </a:t>
            </a:r>
            <a:r>
              <a:rPr lang="en-US" sz="12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</a:t>
            </a:r>
            <a:r>
              <a:rPr lang="en-US" sz="1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(node);}}</a:t>
            </a:r>
            <a:endParaRPr lang="ru-RU" sz="1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59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04664"/>
            <a:ext cx="8424936" cy="49685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NodeStack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::Node* key_;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NodeStack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next_;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NodeStack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::Node* key,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NodeStack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next =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nullptr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key_(key), next_(next)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{};};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public: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: top(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nullptr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{};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~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Stack();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isEmpty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push(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::Node* key);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::Node*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getTop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 </a:t>
            </a:r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</a:t>
            </a: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Тут все просто, как в лабораторных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private: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NodeStack</a:t>
            </a: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top;</a:t>
            </a:r>
          </a:p>
          <a:p>
            <a:pPr marL="0" indent="0">
              <a:buNone/>
            </a:pPr>
            <a:r>
              <a:rPr lang="en-US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};</a:t>
            </a:r>
            <a:endParaRPr lang="ru-RU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1" y="3861048"/>
            <a:ext cx="4083699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0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260648"/>
            <a:ext cx="8280920" cy="648072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setBalanceAfterRemove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 node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  <a:endParaRPr lang="ru-RU" sz="1800" dirty="0" smtClean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root;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(node-&gt;key_!=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-&gt;key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_){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stack.push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-&gt;key_ &lt; node-&gt;key_)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-&gt;right_;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-&gt;left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_;}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change =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(abs(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-&gt;balance_) &gt; 1) </a:t>
            </a: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-&gt;balance_ &gt; 1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root)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turnLeft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(root);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turnLeft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== root)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turnRigth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(root);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turnRigth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;}}}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stack.isEmpty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()) break;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{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stack.getTop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(change &amp;&amp;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-&gt;key_ &gt; change-&gt;key_ &amp;&amp;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-&gt;left_ != change)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-&gt;left_ = change;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if(change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&amp;&amp;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-&gt;key_ &lt; change-&gt;key_ &amp;&amp;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-&gt;right_ != change) 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-&gt;right_ = change;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1800" dirty="0" err="1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stack.pop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();}}</a:t>
            </a:r>
            <a:endParaRPr lang="en-US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(node-&gt;right_)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setBalanceAfterRemove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(node-&gt;right_);</a:t>
            </a:r>
          </a:p>
          <a:p>
            <a:pPr marL="0" indent="0">
              <a:buNone/>
            </a:pPr>
            <a:r>
              <a:rPr lang="ru-RU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(node-&gt;left_)</a:t>
            </a:r>
            <a:r>
              <a:rPr lang="en-US" sz="18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setBalanceAfterRemove</a:t>
            </a:r>
            <a:r>
              <a:rPr lang="en-US" sz="1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</a:t>
            </a:r>
            <a:r>
              <a:rPr lang="en-US" sz="18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_);}</a:t>
            </a:r>
            <a:endParaRPr lang="ru-RU" sz="1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0459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778098"/>
          </a:xfrm>
        </p:spPr>
        <p:txBody>
          <a:bodyPr>
            <a:normAutofit/>
          </a:bodyPr>
          <a:lstStyle/>
          <a:p>
            <a:r>
              <a:rPr lang="en-US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output()</a:t>
            </a:r>
            <a:endParaRPr lang="ru-RU" sz="3200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 словаря-дерева по уровням</a:t>
            </a:r>
            <a:endParaRPr lang="en-US" sz="2000" i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Словарь пуст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–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 «</a:t>
            </a:r>
            <a:r>
              <a:rPr lang="en-US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vocabulary is empty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Вычисление количества уровней дерева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root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+ 1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outputRecoursive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(Node*&amp; node, level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  –&gt;       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 значений, информации о частоте встречаемости, фактора балансировки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6112" y="3298285"/>
            <a:ext cx="445766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::output()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(!root) 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cerr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&lt;&lt; </a:t>
            </a:r>
            <a:r>
              <a:rPr lang="en-US" sz="1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ERROR_IS_EMPTY_TREE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&lt;&lt;"\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n";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height =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getHightOfSubTree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(root)+1;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level = 1; level &lt;= height; level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++)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outputRecoursive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(root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level);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&lt;&lt;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endl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}}}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572000" y="3933056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outputRecoursive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Node*&amp; node,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level)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(!node) return;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(level == 1)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&lt;&lt; node-&gt;key_ 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&lt;&lt;"("&lt;&lt;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node-&gt;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_&lt;&lt;",«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&lt;&lt;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node-&gt;balance_&lt;&lt; ") ";</a:t>
            </a:r>
          </a:p>
          <a:p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(level &gt; 1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outputRecoursive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(node-&gt;left_, level - 1);</a:t>
            </a:r>
          </a:p>
          <a:p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outputRecoursive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(node-&gt;right_, level - 1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}}}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415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ru-RU" sz="2200" b="1" spc="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Общая </a:t>
            </a:r>
            <a:r>
              <a:rPr lang="ru-RU" sz="2200" b="1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постановка задачи</a:t>
            </a:r>
            <a:br>
              <a:rPr lang="ru-RU" sz="2200" b="1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200" b="1" i="1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Тема: Алгоритмы работы со словарями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412776"/>
            <a:ext cx="8496944" cy="4968552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lnSpc>
                <a:spcPct val="145000"/>
              </a:lnSpc>
              <a:buAutoNum type="arabicPeriod"/>
            </a:pPr>
            <a:r>
              <a:rPr lang="ru-RU" sz="2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разрабатываемого словаря реализовать основные операции</a:t>
            </a:r>
            <a:r>
              <a:rPr lang="ru-RU" sz="2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0" indent="0">
              <a:lnSpc>
                <a:spcPct val="145000"/>
              </a:lnSpc>
              <a:buNone/>
            </a:pPr>
            <a:endParaRPr lang="ru-RU" sz="2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ru-RU" sz="2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• 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(ключ, значение) – добавить запись с указанным ключом и значением</a:t>
            </a:r>
          </a:p>
          <a:p>
            <a:pPr marL="0" indent="0">
              <a:lnSpc>
                <a:spcPct val="145000"/>
              </a:lnSpc>
              <a:buNone/>
            </a:pPr>
            <a:r>
              <a:rPr lang="ru-RU" sz="2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• 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(ключ)- найти запись с указанным ключом</a:t>
            </a:r>
          </a:p>
          <a:p>
            <a:pPr marL="0" indent="0">
              <a:lnSpc>
                <a:spcPct val="145000"/>
              </a:lnSpc>
              <a:buNone/>
            </a:pPr>
            <a:r>
              <a:rPr lang="ru-RU" sz="2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• 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 (ключ)- удалить запись с указанным </a:t>
            </a:r>
            <a:r>
              <a:rPr lang="ru-RU" sz="2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ключом</a:t>
            </a:r>
          </a:p>
          <a:p>
            <a:pPr marL="0" indent="0">
              <a:lnSpc>
                <a:spcPct val="145000"/>
              </a:lnSpc>
              <a:buNone/>
            </a:pPr>
            <a:endParaRPr lang="ru-RU" sz="2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Предусмотреть обработку и инициализацию исключительных ситуаций, связанных, например, с проверкой значения полей перед инициализацией и присваиванием</a:t>
            </a:r>
            <a:r>
              <a:rPr lang="ru-RU" sz="2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ru-RU" sz="2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Программа должна быть написана в соответствии со стилем программирования: C++ 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Style Guidelines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://</a:t>
            </a:r>
            <a:r>
              <a:rPr lang="en-US" sz="26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geosoft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.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no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development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sz="26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cppstyle</a:t>
            </a: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.</a:t>
            </a:r>
            <a:r>
              <a:rPr lang="en-US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html</a:t>
            </a:r>
            <a:r>
              <a:rPr lang="ru-RU" sz="26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  <a:endParaRPr lang="ru-RU" sz="2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45000"/>
              </a:lnSpc>
              <a:buNone/>
            </a:pPr>
            <a:r>
              <a:rPr lang="ru-RU" sz="2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Тесты должны учитывать как допустимые, так и не допустимые последовательности входных данных.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27832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50106"/>
          </a:xfrm>
        </p:spPr>
        <p:txBody>
          <a:bodyPr>
            <a:normAutofit/>
          </a:bodyPr>
          <a:lstStyle/>
          <a:p>
            <a:r>
              <a:rPr lang="en-US" sz="3200" spc="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findMax</a:t>
            </a:r>
            <a:r>
              <a:rPr lang="en-US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endParaRPr lang="ru-RU" sz="3200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90872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 3 наиболее часто встречающихся слов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Количество элементов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4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ERROR_IN_THE_NUMBER_OF_ELEMENTS</a:t>
            </a:r>
            <a:endParaRPr lang="ru-RU" sz="14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findMaxRecoursive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 node, Node*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[SIZE])</a:t>
            </a: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[0] ==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     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[0] = node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&gt;=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[0].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           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buFont typeface="Courier New" panose="02070309020205020404" pitchFamily="49" charset="0"/>
              <a:buChar char="o"/>
            </a:pP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Смещение элементов массива на 1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[0] = node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 элементов массива (значения, частоты встречаемости)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502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88640"/>
            <a:ext cx="8784976" cy="64087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findMax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countOfNodes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(root) &lt; 3) 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throw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runtime_error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(ERROR_IN_THE_NUMBER_OF_ELEMENTS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[SIZE]{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nullptr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};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findMaxRecoursive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(root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&lt;&lt; "3 most common words:\n";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(auto el :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&lt;&lt; el-&gt;key_ &lt;&lt; ": " &lt;&lt; el-&gt;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&lt;&lt; "\n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findMaxRecoursive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 node, Node*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[SIZE])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(!node) return;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[0])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[0] = node;</a:t>
            </a:r>
          </a:p>
          <a:p>
            <a:pPr marL="0" indent="0">
              <a:buNone/>
            </a:pP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[0]-&gt;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 &lt;= node-&gt;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_)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SIZE-1;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0; --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=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- 1];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[0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= node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;}</a:t>
            </a:r>
            <a:endParaRPr lang="en-US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findMaxRecoursive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&gt;right_,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findMaxRecoursive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(node-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&gt;left_, 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r>
              <a:rPr lang="ru-RU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2726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78098"/>
          </a:xfrm>
        </p:spPr>
        <p:txBody>
          <a:bodyPr>
            <a:normAutofit/>
          </a:bodyPr>
          <a:lstStyle/>
          <a:p>
            <a:r>
              <a:rPr lang="ru-RU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алгоритма</a:t>
            </a:r>
            <a:endParaRPr lang="ru-RU" sz="3200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Время </a:t>
            </a:r>
            <a:r>
              <a:rPr lang="ru-RU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выполнения: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 в АВЛ-дереве: O(</a:t>
            </a:r>
            <a:r>
              <a:rPr lang="ru-RU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 в АВЛ-дерево: O(</a:t>
            </a:r>
            <a:r>
              <a:rPr lang="ru-RU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Увеличение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частоты слова: O(1)</a:t>
            </a:r>
          </a:p>
          <a:p>
            <a:pPr marL="0" indent="0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Общая </a:t>
            </a:r>
            <a:r>
              <a:rPr lang="ru-RU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сложность </a:t>
            </a: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алгоритма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O(n </a:t>
            </a:r>
            <a:r>
              <a:rPr lang="ru-RU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Память: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Зависит от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количества уникальных слов в тексте. </a:t>
            </a: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среднем он составляет O(n), где n — количество уникальных слов.</a:t>
            </a:r>
          </a:p>
          <a:p>
            <a:pPr marL="0" indent="0">
              <a:buNone/>
            </a:pP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9848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06090"/>
          </a:xfrm>
        </p:spPr>
        <p:txBody>
          <a:bodyPr>
            <a:normAutofit/>
          </a:bodyPr>
          <a:lstStyle/>
          <a:p>
            <a:r>
              <a:rPr lang="ru-RU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Детальные требования</a:t>
            </a:r>
            <a:endParaRPr lang="ru-RU" sz="3200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возможен только в непустом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словаре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Удаление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элементов возможно исключительно из непустого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словаря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наиболее часто встречающихся слов возможен только тогда, когда количество элементов в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словаре больше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пользователя (при тестировании)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должен быть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корректен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437112"/>
            <a:ext cx="3794760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554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>
            <a:normAutofit/>
          </a:bodyPr>
          <a:lstStyle/>
          <a:p>
            <a:r>
              <a:rPr lang="ru-RU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Описание программы</a:t>
            </a:r>
            <a:endParaRPr lang="ru-RU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052736"/>
            <a:ext cx="8424936" cy="5256584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Подключение библиотек и заголовочных файлов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#include&lt;exception&gt;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#include&lt;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fstream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#include&lt;</a:t>
            </a:r>
            <a:r>
              <a:rPr lang="en-US" sz="1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sstream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  <a:r>
              <a:rPr lang="en-US" sz="16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include«Structs.h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ru-RU" sz="1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Тестирование всех описанных методов с помощью функции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testWithExample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Нахождение трех наиболее часто встречающихся слов в файле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test.txt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содержащем большое количество слов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i="1" u="sng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</a:t>
            </a:r>
            <a:r>
              <a:rPr lang="ru-RU" sz="2000" i="1" u="sng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ходные данные:</a:t>
            </a:r>
            <a:endParaRPr lang="ru-RU" sz="2000" u="sng" dirty="0">
              <a:solidFill>
                <a:schemeClr val="tx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Выбор пользователя тестирования с корректным/некорректным результатом работы программы (строка типа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Последовательности символов из сгенерированного файла (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marL="0" indent="0">
              <a:buNone/>
            </a:pPr>
            <a:r>
              <a:rPr lang="ru-RU" sz="2000" i="1" u="sng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Выходные данные: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о возникшей ошибки при тестировании для некорректных случаев (строка типа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о записях словаря (значение – строка типа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информация о встречаемости – число типа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фактор сбалансированности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число    </a:t>
            </a:r>
            <a:r>
              <a:rPr lang="en-US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ru-RU" sz="2000" dirty="0" smtClean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[-1;1] типа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Информация о трех наиболее часто встречающихся словах (значение – строка типа 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частота встречаемости – число типа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ru-RU" sz="2000" dirty="0">
                <a:solidFill>
                  <a:schemeClr val="tx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Ø"/>
            </a:pP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251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850106"/>
          </a:xfrm>
        </p:spPr>
        <p:txBody>
          <a:bodyPr>
            <a:normAutofit/>
          </a:bodyPr>
          <a:lstStyle/>
          <a:p>
            <a:r>
              <a:rPr lang="ru-RU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Результаты</a:t>
            </a:r>
            <a:endParaRPr lang="ru-RU" sz="3200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Полный текст программы, а также тест план и полное тестирование программы представлены в отчете.</a:t>
            </a:r>
          </a:p>
          <a:p>
            <a:pPr marL="0" indent="0" algn="just">
              <a:buNone/>
            </a:pP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Корректный ход работы программы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тестировании с данными из файла:</a:t>
            </a:r>
          </a:p>
          <a:p>
            <a:pPr marL="0" indent="0" algn="just">
              <a:buNone/>
            </a:pP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u-RU" sz="2000" i="1" u="sng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most common words: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apricot: 4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nectarine: 4</a:t>
            </a:r>
          </a:p>
          <a:p>
            <a:pPr marL="0" indent="0" algn="just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cherry: 4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437112"/>
            <a:ext cx="3794760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1848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332657"/>
            <a:ext cx="8229600" cy="7920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 этом все)))</a:t>
            </a:r>
          </a:p>
          <a:p>
            <a:pPr marL="0" indent="0" algn="ctr">
              <a:buNone/>
            </a:pPr>
            <a:endParaRPr lang="ru-RU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32784"/>
            <a:ext cx="8677861" cy="4896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4366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ru-RU" sz="2200" b="1" i="1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Вариант 1.3.2</a:t>
            </a:r>
            <a:r>
              <a:rPr lang="ru-RU" sz="2200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ru-RU" sz="2200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2200" b="1" i="1" spc="3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Частотный словарь. </a:t>
            </a:r>
            <a:r>
              <a:rPr lang="ru-RU" sz="2200" b="1" i="1" spc="3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АВЛ-дерево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Разработать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реализовать алгоритм формирования частотного словаря:</a:t>
            </a:r>
          </a:p>
          <a:p>
            <a:pPr marL="400050" lvl="1" indent="0">
              <a:buNone/>
            </a:pP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определить понятие слово,</a:t>
            </a:r>
          </a:p>
          <a:p>
            <a:pPr marL="400050" lvl="1" indent="0">
              <a:buNone/>
            </a:pP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прочитать текст и сформировать набор слов вместе с информацией о частоте их встречаемости</a:t>
            </a:r>
          </a:p>
          <a:p>
            <a:pPr marL="400050" lvl="1" indent="0">
              <a:buNone/>
            </a:pP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определить три чаще всего встречающихся </a:t>
            </a: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</a:t>
            </a:r>
          </a:p>
          <a:p>
            <a:pPr marL="0" indent="0">
              <a:buNone/>
            </a:pPr>
            <a:endParaRPr lang="ru-RU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i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реализации задания использовать АВЛ-дерево</a:t>
            </a:r>
            <a:r>
              <a:rPr lang="ru-RU" sz="2000" i="1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ru-RU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Узел АВЛ-дерева должен содержать: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•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Ключ – слово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•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Показатель (фактор) сбалансированности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• </a:t>
            </a:r>
            <a:r>
              <a:rPr lang="ru-RU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Информационная часть – количество слов</a:t>
            </a:r>
          </a:p>
        </p:txBody>
      </p:sp>
    </p:spTree>
    <p:extLst>
      <p:ext uri="{BB962C8B-B14F-4D97-AF65-F5344CB8AC3E}">
        <p14:creationId xmlns:p14="http://schemas.microsoft.com/office/powerpoint/2010/main" val="22476152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Алгоритм решения и используемы структуры</a:t>
            </a:r>
            <a:endParaRPr lang="ru-RU" sz="2800" b="1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484784"/>
            <a:ext cx="8579296" cy="452596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ru-RU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АВЛ-дерево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сбалансированное по высоте двоичное дерево поиска, для каждой из вершин которого разность высот двух поддеревьев не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превышает 1</a:t>
            </a:r>
          </a:p>
          <a:p>
            <a:pPr marL="0" indent="0" algn="just">
              <a:buNone/>
            </a:pPr>
            <a:r>
              <a:rPr lang="ru-RU" sz="20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Частотный </a:t>
            </a:r>
            <a:r>
              <a:rPr lang="ru-RU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словарь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набор слов, вместе с частотой их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встречаемости</a:t>
            </a:r>
            <a:endParaRPr lang="en-US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u-RU" sz="2000" b="1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«Слово» </a:t>
            </a:r>
            <a:r>
              <a:rPr lang="ru-RU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слово </a:t>
            </a:r>
            <a:endParaRPr lang="ru-RU" sz="2000" i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естественного </a:t>
            </a:r>
            <a:r>
              <a:rPr lang="ru-RU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языка, </a:t>
            </a:r>
            <a:endParaRPr lang="ru-RU" sz="2000" i="1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представленное </a:t>
            </a:r>
            <a:r>
              <a:rPr lang="ru-RU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формате</a:t>
            </a:r>
          </a:p>
          <a:p>
            <a:pPr marL="0" indent="0" algn="just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i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данных </a:t>
            </a:r>
            <a:r>
              <a:rPr lang="ru-RU" sz="2000" i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ru-RU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sevvi\OneDrive\Рабочий стол\photo_2024-05-05_22-20-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864" y="2959177"/>
            <a:ext cx="4536167" cy="3278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413717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/>
          </a:bodyPr>
          <a:lstStyle/>
          <a:p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search(</a:t>
            </a:r>
            <a:r>
              <a:rPr lang="en-US" sz="2800" b="1" spc="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spc="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</a:t>
            </a:r>
            <a:endParaRPr lang="ru-RU" sz="2800" b="1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124744"/>
            <a:ext cx="8568952" cy="47525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записи с указанным значением </a:t>
            </a: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в пустом словаре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sz="1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ERROR_IS_EMPTY_TREE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Вызов метода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searchIterative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Обход дерева пока не будет найдено указанное значение 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== word    –&gt;       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указатель на узел дерева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&lt; word    –&gt;         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в правом поддереве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         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в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левом поддереве</a:t>
            </a: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Вывод указанного значения с информацией о его встречаемости/сообщение об отсутствии данного значения в словаре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265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404664"/>
            <a:ext cx="8229600" cy="62646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search(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coonst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endParaRPr lang="en-US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(!root) throw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runtime_error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(ERROR_IS_EMPTY_TREE);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(!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searchIterative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(word)) </a:t>
            </a: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&lt;&lt; word &lt;&lt;" is not found in vocabulary\n";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cout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&lt;&lt; word &lt;&lt; " :  " &lt;&lt;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searchIterative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(word)-&gt;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cnt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_&lt;&lt;"\n";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None/>
            </a:pP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::Node*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AVL_Tree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searchIterative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(!root) return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nullptr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root;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&amp;&amp;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-&gt;key_!=word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){</a:t>
            </a: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-&gt;key_ &gt; word)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-&gt;left_;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-&gt;right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_;}</a:t>
            </a:r>
            <a:endParaRPr lang="en-US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</a:t>
            </a:r>
            <a:r>
              <a:rPr lang="en-US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ptr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}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9204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20080"/>
          </a:xfrm>
        </p:spPr>
        <p:txBody>
          <a:bodyPr>
            <a:normAutofit/>
          </a:bodyPr>
          <a:lstStyle/>
          <a:p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insert(</a:t>
            </a:r>
            <a:r>
              <a:rPr lang="en-US" sz="2800" b="1" spc="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spc="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2800" b="1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</a:t>
            </a:r>
            <a:endParaRPr lang="ru-RU" sz="2800" b="1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Добавление записи с указанным значением</a:t>
            </a:r>
            <a:endParaRPr lang="en-US" sz="2000" i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insertRecoursive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(Node*&amp; node,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::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string&amp;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word)</a:t>
            </a:r>
            <a:endParaRPr lang="ru-RU" sz="16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 найдено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      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увеличение частоты встречаемости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Значение не найдено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&gt; word    –&gt;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поиск в левом поддереве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word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ru-RU" sz="2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поиск в 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правом поддереве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 обходе дерева значение не найдено </a:t>
            </a: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–&gt;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Вставка нового узла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</a:t>
            </a:r>
            <a:r>
              <a:rPr lang="ru-RU" sz="2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еребалансировка</a:t>
            </a: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4365104"/>
            <a:ext cx="3794760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45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92088"/>
          </a:xfrm>
        </p:spPr>
        <p:txBody>
          <a:bodyPr>
            <a:normAutofit/>
          </a:bodyPr>
          <a:lstStyle/>
          <a:p>
            <a:r>
              <a:rPr lang="ru-RU" sz="3200" spc="3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Перебалансировка</a:t>
            </a:r>
            <a:r>
              <a:rPr lang="ru-RU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дерева</a:t>
            </a:r>
            <a:endParaRPr lang="ru-RU" sz="3200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1124744"/>
            <a:ext cx="8445624" cy="518457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Вычисление баланса узла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 &gt; 1</a:t>
            </a:r>
            <a:endParaRPr lang="ru-RU" sz="2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Поворот узла</a:t>
            </a:r>
            <a:r>
              <a:rPr lang="en-US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ru-RU" sz="1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ru-RU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Вращения: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– 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поворот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– 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поворот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RL – 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поворот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LR – </a:t>
            </a:r>
            <a:r>
              <a:rPr lang="ru-RU" sz="18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поворот</a:t>
            </a:r>
          </a:p>
          <a:p>
            <a:pPr marL="457200" lvl="1" indent="0">
              <a:buNone/>
            </a:pPr>
            <a:endParaRPr lang="ru-RU" sz="1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ru-RU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ru-RU" sz="18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ru-RU" sz="18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ru-RU" sz="1800" b="1" i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Поворот осуществляется в сторону меньшего поддерева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56792"/>
            <a:ext cx="4953000" cy="38766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439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3204" y="188640"/>
            <a:ext cx="8229600" cy="850106"/>
          </a:xfrm>
        </p:spPr>
        <p:txBody>
          <a:bodyPr>
            <a:normAutofit/>
          </a:bodyPr>
          <a:lstStyle/>
          <a:p>
            <a:r>
              <a:rPr lang="en-US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Left- </a:t>
            </a:r>
            <a:r>
              <a:rPr lang="ru-RU" sz="3200" spc="3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поворот</a:t>
            </a:r>
            <a:endParaRPr lang="ru-RU" sz="3200" spc="3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08720"/>
            <a:ext cx="7704856" cy="57205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120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1612</Words>
  <Application>Microsoft Office PowerPoint</Application>
  <PresentationFormat>Экран (4:3)</PresentationFormat>
  <Paragraphs>334</Paragraphs>
  <Slides>26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27" baseType="lpstr">
      <vt:lpstr>Тема Office</vt:lpstr>
      <vt:lpstr>Санкт-Петербургский политехнический университет Петра Великого Институт компьютерных наук и кибербезопасности Высшая школа программной инженерии </vt:lpstr>
      <vt:lpstr>Общая постановка задачи Тема: Алгоритмы работы со словарями </vt:lpstr>
      <vt:lpstr>Вариант 1.3.2 Частотный словарь. АВЛ-дерево </vt:lpstr>
      <vt:lpstr>Алгоритм решения и используемы структуры</vt:lpstr>
      <vt:lpstr>search(const std::string&amp; word)</vt:lpstr>
      <vt:lpstr>Презентация PowerPoint</vt:lpstr>
      <vt:lpstr>insert(const std::string&amp; word)</vt:lpstr>
      <vt:lpstr>Перебалансировка дерева</vt:lpstr>
      <vt:lpstr>Left- поворот</vt:lpstr>
      <vt:lpstr>Right - поворот</vt:lpstr>
      <vt:lpstr>Презентация PowerPoint</vt:lpstr>
      <vt:lpstr>Презентация PowerPoint</vt:lpstr>
      <vt:lpstr>remove(const std::string&amp; word)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output()</vt:lpstr>
      <vt:lpstr>findMax()</vt:lpstr>
      <vt:lpstr>Презентация PowerPoint</vt:lpstr>
      <vt:lpstr>Анализ алгоритма</vt:lpstr>
      <vt:lpstr>Детальные требования</vt:lpstr>
      <vt:lpstr>Описание программы</vt:lpstr>
      <vt:lpstr>Результаты</vt:lpstr>
      <vt:lpstr>Презентация PowerPoint</vt:lpstr>
    </vt:vector>
  </TitlesOfParts>
  <Company>diakov.net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Санкт-Петербургский политехнический университет Петра Великого Институт компьютерных наук и кибербезопасности Высшая школа программной инженерии </dc:title>
  <dc:creator>Anna</dc:creator>
  <cp:lastModifiedBy>Anna</cp:lastModifiedBy>
  <cp:revision>32</cp:revision>
  <dcterms:created xsi:type="dcterms:W3CDTF">2024-05-05T16:24:07Z</dcterms:created>
  <dcterms:modified xsi:type="dcterms:W3CDTF">2024-05-13T07:55:33Z</dcterms:modified>
</cp:coreProperties>
</file>